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98" r:id="rId2"/>
    <p:sldId id="267" r:id="rId3"/>
    <p:sldId id="288" r:id="rId4"/>
    <p:sldId id="290" r:id="rId5"/>
    <p:sldId id="299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712" autoAdjust="0"/>
  </p:normalViewPr>
  <p:slideViewPr>
    <p:cSldViewPr snapToGrid="0">
      <p:cViewPr>
        <p:scale>
          <a:sx n="110" d="100"/>
          <a:sy n="110" d="100"/>
        </p:scale>
        <p:origin x="52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57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B6314-8288-4FA7-B3C4-2680BC64C0FA}" type="datetimeFigureOut">
              <a:rPr lang="en-AU" smtClean="0"/>
              <a:t>29/07/2022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3E4DD-77B5-4865-BDE1-7FCA9664686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0769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1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19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8" name="Rectangle 27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22500"/>
            <a:ext cx="9144000" cy="62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9" name="Rectangle 2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295963"/>
            <a:ext cx="9144000" cy="10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38877" y="3330824"/>
            <a:ext cx="8280000" cy="486102"/>
          </a:xfrm>
        </p:spPr>
        <p:txBody>
          <a:bodyPr lIns="36000" tIns="36000" rIns="36000" bIns="36000" anchor="b" anchorCtr="0">
            <a:noAutofit/>
          </a:bodyPr>
          <a:lstStyle>
            <a:lvl1pPr algn="l">
              <a:lnSpc>
                <a:spcPct val="90000"/>
              </a:lnSpc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38877" y="3787477"/>
            <a:ext cx="8280000" cy="284177"/>
          </a:xfrm>
        </p:spPr>
        <p:txBody>
          <a:bodyPr lIns="36000" tIns="36000" rIns="36000" bIns="36000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bg1"/>
                </a:solidFill>
                <a:latin typeface="+mn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3277" y="3993444"/>
            <a:ext cx="8280000" cy="216000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  <a:endParaRPr lang="en-AU" dirty="0"/>
          </a:p>
        </p:txBody>
      </p:sp>
      <p:sp>
        <p:nvSpPr>
          <p:cNvPr id="30" name="Rectangle 29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306500"/>
            <a:ext cx="9144000" cy="1080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31" name="Rectangle 3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414500"/>
            <a:ext cx="9144000" cy="1080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5" name="Rectangle 2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6" name="Rectangle 2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4600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5" name="object 8" descr="Victoria State Government logo"/>
          <p:cNvSpPr>
            <a:spLocks noChangeAspect="1"/>
          </p:cNvSpPr>
          <p:nvPr userDrawn="1"/>
        </p:nvSpPr>
        <p:spPr>
          <a:xfrm>
            <a:off x="360000" y="4640850"/>
            <a:ext cx="540000" cy="3059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15" descr=" Melbourne Water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400" y="4644112"/>
            <a:ext cx="1089722" cy="37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D696AE-FD9D-44F0-B410-63A8F0C0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84836" cy="310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127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20000" y="1670538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873E84B-0F20-486D-8BB9-67855DAB33B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20000" y="32040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716000" y="1670538"/>
            <a:ext cx="3780000" cy="2988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1EA5E-2C64-4D12-964E-3D3583FF8B42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4462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10A41-63BD-4780-8219-195E89853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D0935DA-7C95-4DBF-B043-BED53D139F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8966D44-16B8-4C19-AFFD-5DA4DFC9FA4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20000" y="16704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4155142-1F3B-47E9-A822-7FE13D6180C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20000" y="3204000"/>
            <a:ext cx="3780000" cy="1440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28E30A-6594-4018-A3CC-DFCC2AB2F0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0C4078C-BED3-4110-80D2-F43782E6905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6000" y="16704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7DF38A89-3023-4F69-ABE0-61E2F4F1D7F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16000" y="3204000"/>
            <a:ext cx="3780000" cy="1440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1AB490-A5E2-4663-903C-9350B945E3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A3F87-5BCC-4558-82A3-B7624C92A05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51DDA5-59E6-4351-A388-A6BCC054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47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20000" y="1080000"/>
            <a:ext cx="414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Picture Placeholder 5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5004000" y="1080000"/>
            <a:ext cx="3420000" cy="316485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aseline="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 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34B4-899C-419D-B085-98B234E030F7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5687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2 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20000" y="1080000"/>
            <a:ext cx="414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5004000" y="1116000"/>
            <a:ext cx="3420000" cy="1656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</a:t>
            </a:r>
            <a:r>
              <a:rPr lang="en-AU" dirty="0" err="1"/>
              <a:t>Fill.Z</a:t>
            </a:r>
            <a:endParaRPr lang="en-AU" dirty="0"/>
          </a:p>
        </p:txBody>
      </p:sp>
      <p:sp>
        <p:nvSpPr>
          <p:cNvPr id="9" name="Picture Placeholder 3" descr="Image showing [enter description here]."/>
          <p:cNvSpPr>
            <a:spLocks noGrp="1"/>
          </p:cNvSpPr>
          <p:nvPr>
            <p:ph type="pic" sz="quarter" idx="14" hasCustomPrompt="1"/>
          </p:nvPr>
        </p:nvSpPr>
        <p:spPr>
          <a:xfrm>
            <a:off x="5004000" y="2949671"/>
            <a:ext cx="3420000" cy="1656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2589B2F-B749-48D4-886C-26A83D0C4868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39443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080000"/>
            <a:ext cx="9144000" cy="4060800"/>
          </a:xfrm>
          <a:solidFill>
            <a:schemeClr val="bg1">
              <a:lumMod val="95000"/>
            </a:schemeClr>
          </a:solidFill>
        </p:spPr>
        <p:txBody>
          <a:bodyPr lIns="684000" tIns="576000" rIns="648000" bIns="0" anchor="t" anchorCtr="0"/>
          <a:lstStyle>
            <a:lvl1pPr>
              <a:defRPr sz="14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</p:spTree>
    <p:extLst>
      <p:ext uri="{BB962C8B-B14F-4D97-AF65-F5344CB8AC3E}">
        <p14:creationId xmlns:p14="http://schemas.microsoft.com/office/powerpoint/2010/main" val="3817246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720000" y="1080000"/>
            <a:ext cx="7740000" cy="3159000"/>
          </a:xfrm>
          <a:solidFill>
            <a:schemeClr val="bg1">
              <a:lumMod val="95000"/>
            </a:schemeClr>
          </a:solidFill>
        </p:spPr>
        <p:txBody>
          <a:bodyPr lIns="0" tIns="540000" rIns="0" bIns="0" anchor="t" anchorCtr="0"/>
          <a:lstStyle>
            <a:lvl1pPr>
              <a:defRPr sz="14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20000" y="4284000"/>
            <a:ext cx="7740000" cy="504000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defRPr sz="1200"/>
            </a:lvl1pPr>
            <a:lvl2pPr>
              <a:spcBef>
                <a:spcPts val="300"/>
              </a:spcBef>
              <a:spcAft>
                <a:spcPts val="300"/>
              </a:spcAft>
              <a:defRPr sz="1200"/>
            </a:lvl2pPr>
            <a:lvl3pPr>
              <a:spcBef>
                <a:spcPts val="300"/>
              </a:spcBef>
              <a:spcAft>
                <a:spcPts val="300"/>
              </a:spcAft>
              <a:defRPr sz="1200"/>
            </a:lvl3pPr>
            <a:lvl4pPr>
              <a:spcBef>
                <a:spcPts val="300"/>
              </a:spcBef>
              <a:spcAft>
                <a:spcPts val="300"/>
              </a:spcAft>
              <a:defRPr sz="1200"/>
            </a:lvl4pPr>
            <a:lvl5pPr>
              <a:spcBef>
                <a:spcPts val="300"/>
              </a:spcBef>
              <a:spcAft>
                <a:spcPts val="300"/>
              </a:spcAft>
              <a:defRPr sz="1200"/>
            </a:lvl5pPr>
          </a:lstStyle>
          <a:p>
            <a:pPr lvl="0"/>
            <a:r>
              <a:rPr lang="en-US" dirty="0"/>
              <a:t>Insert caption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0789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aption and 2 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20000" y="1080000"/>
            <a:ext cx="7740000" cy="999000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defRPr sz="1200"/>
            </a:lvl1pPr>
            <a:lvl2pPr>
              <a:spcBef>
                <a:spcPts val="300"/>
              </a:spcBef>
              <a:spcAft>
                <a:spcPts val="300"/>
              </a:spcAft>
              <a:defRPr sz="1200"/>
            </a:lvl2pPr>
            <a:lvl3pPr>
              <a:spcBef>
                <a:spcPts val="300"/>
              </a:spcBef>
              <a:spcAft>
                <a:spcPts val="300"/>
              </a:spcAft>
              <a:defRPr sz="1200"/>
            </a:lvl3pPr>
            <a:lvl4pPr>
              <a:spcBef>
                <a:spcPts val="300"/>
              </a:spcBef>
              <a:spcAft>
                <a:spcPts val="300"/>
              </a:spcAft>
              <a:defRPr sz="1200"/>
            </a:lvl4pPr>
            <a:lvl5pPr>
              <a:spcBef>
                <a:spcPts val="300"/>
              </a:spcBef>
              <a:spcAft>
                <a:spcPts val="300"/>
              </a:spcAft>
              <a:defRPr sz="1200"/>
            </a:lvl5pPr>
          </a:lstStyle>
          <a:p>
            <a:pPr lvl="0"/>
            <a:r>
              <a:rPr lang="en-US" dirty="0"/>
              <a:t>Insert caption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1" name="Picture Placeholder 3" descr="Image showing [enter description here]."/>
          <p:cNvSpPr>
            <a:spLocks noGrp="1"/>
          </p:cNvSpPr>
          <p:nvPr>
            <p:ph type="pic" sz="quarter" idx="13" hasCustomPrompt="1"/>
          </p:nvPr>
        </p:nvSpPr>
        <p:spPr>
          <a:xfrm>
            <a:off x="720000" y="2078999"/>
            <a:ext cx="3744000" cy="2610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12" name="Picture Placeholder 3" descr="Image showing [enter description here]."/>
          <p:cNvSpPr>
            <a:spLocks noGrp="1"/>
          </p:cNvSpPr>
          <p:nvPr>
            <p:ph type="pic" sz="quarter" idx="18" hasCustomPrompt="1"/>
          </p:nvPr>
        </p:nvSpPr>
        <p:spPr>
          <a:xfrm>
            <a:off x="4716000" y="2078999"/>
            <a:ext cx="3744000" cy="2610000"/>
          </a:xfrm>
          <a:solidFill>
            <a:schemeClr val="bg1">
              <a:lumMod val="95000"/>
            </a:schemeClr>
          </a:solidFill>
        </p:spPr>
        <p:txBody>
          <a:bodyPr lIns="0" tIns="0" rIns="0" bIns="0" anchor="t" anchorCtr="0"/>
          <a:lstStyle>
            <a:lvl1pPr>
              <a:defRPr sz="1200"/>
            </a:lvl1pPr>
          </a:lstStyle>
          <a:p>
            <a:r>
              <a:rPr lang="en-AU" dirty="0"/>
              <a:t>Click icon to insert picture. After insertion to fit your entire picture to the placeholder use Picture Tools &gt; Format &gt; Crop &gt; Fit. To maintain the shape of the picture placeholder, but reposition your photo inside the placeholder use Picture Tools &gt; Format &gt; Crop &gt; Fill.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5260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977E9-0FD0-424A-8748-47A4C2184A4E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9048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/>
              <a:t>Footer text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579C-80E1-4F4D-8A43-DC48F61A1A88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726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2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800126-F5D9-4CAB-9532-C81ABB4501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00" y="198000"/>
            <a:ext cx="5169419" cy="4294641"/>
          </a:xfrm>
          <a:prstGeom prst="rect">
            <a:avLst/>
          </a:prstGeom>
        </p:spPr>
      </p:pic>
      <p:sp>
        <p:nvSpPr>
          <p:cNvPr id="16" name="Rectangle 1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4600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9" name="Rectangle 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22500"/>
            <a:ext cx="9144000" cy="62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4" name="Rectangle 13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19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5" name="Rectangle 1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22000" y="364499"/>
            <a:ext cx="2808000" cy="1488015"/>
          </a:xfrm>
        </p:spPr>
        <p:txBody>
          <a:bodyPr lIns="36000" tIns="36000" rIns="36000" bIns="36000" anchor="t" anchorCtr="0">
            <a:noAutofit/>
          </a:bodyPr>
          <a:lstStyle>
            <a:lvl1pPr algn="l">
              <a:lnSpc>
                <a:spcPct val="90000"/>
              </a:lnSpc>
              <a:defRPr sz="2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522000" y="1866015"/>
            <a:ext cx="2808000" cy="621000"/>
          </a:xfrm>
        </p:spPr>
        <p:txBody>
          <a:bodyPr lIns="36000" tIns="36000" rIns="36000" bIns="36000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n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22000" y="2500515"/>
            <a:ext cx="2808000" cy="378000"/>
          </a:xfrm>
        </p:spPr>
        <p:txBody>
          <a:bodyPr lIns="36000" tIns="36000" rIns="36000" bIns="3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Insert Date</a:t>
            </a:r>
            <a:endParaRPr lang="en-AU" dirty="0"/>
          </a:p>
        </p:txBody>
      </p:sp>
      <p:sp>
        <p:nvSpPr>
          <p:cNvPr id="17" name="object 8" descr="Victoria State Government logo"/>
          <p:cNvSpPr>
            <a:spLocks noChangeAspect="1"/>
          </p:cNvSpPr>
          <p:nvPr userDrawn="1"/>
        </p:nvSpPr>
        <p:spPr>
          <a:xfrm>
            <a:off x="360000" y="4640850"/>
            <a:ext cx="540000" cy="3059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Picture 17" descr="Melbourne Water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400" y="4644112"/>
            <a:ext cx="1089722" cy="3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050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720725" y="1080000"/>
            <a:ext cx="7702550" cy="36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4EA-9780-4188-87EC-ED088329FCFF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3979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54000"/>
            <a:ext cx="5292000" cy="945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720000" y="1080000"/>
            <a:ext cx="5904000" cy="36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112-3F92-44E0-8CA0-A19BFABD4D9F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B6AF5C-38F1-4BAB-AB46-A8064BD2EF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000" y="0"/>
            <a:ext cx="3130302" cy="215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61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4968000"/>
          </a:xfrm>
          <a:prstGeom prst="rect">
            <a:avLst/>
          </a:prstGeom>
          <a:solidFill>
            <a:srgbClr val="004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2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0000" y="1563902"/>
            <a:ext cx="7704000" cy="9450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0725" y="2446957"/>
            <a:ext cx="7702550" cy="1469013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19" name="Rectangle 1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968000"/>
            <a:ext cx="9144000" cy="675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20" name="Rectangle 19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030100"/>
            <a:ext cx="9144000" cy="621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</p:spTree>
    <p:extLst>
      <p:ext uri="{BB962C8B-B14F-4D97-AF65-F5344CB8AC3E}">
        <p14:creationId xmlns:p14="http://schemas.microsoft.com/office/powerpoint/2010/main" val="3849261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496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20725" y="1080000"/>
            <a:ext cx="7702550" cy="351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19" name="Rectangle 1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968000"/>
            <a:ext cx="9144000" cy="675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20" name="Rectangle 19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030100"/>
            <a:ext cx="9144000" cy="621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</p:spTree>
    <p:extLst>
      <p:ext uri="{BB962C8B-B14F-4D97-AF65-F5344CB8AC3E}">
        <p14:creationId xmlns:p14="http://schemas.microsoft.com/office/powerpoint/2010/main" val="4212249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20000" y="1670538"/>
            <a:ext cx="3780000" cy="3018254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00" y="1080000"/>
            <a:ext cx="3780000" cy="486000"/>
          </a:xfrm>
        </p:spPr>
        <p:txBody>
          <a:bodyPr anchor="b">
            <a:normAutofit/>
          </a:bodyPr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716000" y="1670538"/>
            <a:ext cx="3780000" cy="3018254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4E1BA90-E00E-46ED-B1F4-20FC6403D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F6421-468A-4B66-8C73-B7B923A3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1645E38-5597-47A6-8C60-946F1104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611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20000" y="1080000"/>
            <a:ext cx="378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16000" y="1080000"/>
            <a:ext cx="3780000" cy="360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722117" y="4909249"/>
            <a:ext cx="3086100" cy="162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Footer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7AD5-5170-4712-A31D-E6DBBC3952BF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102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25965-90B1-4F01-A230-59D19D98D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5447CB6-1DBB-4497-94DD-22504BB77A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64777B8-15B3-41C8-A50B-501E68DE690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20000" y="1670400"/>
            <a:ext cx="3780000" cy="2988000"/>
          </a:xfr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50D11BA-A6DD-4117-BD3D-35CBAF5B84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16000" y="1080000"/>
            <a:ext cx="3780000" cy="486000"/>
          </a:xfrm>
        </p:spPr>
        <p:txBody>
          <a:bodyPr anchor="b" anchorCtr="0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C3FC2C2-4277-42CC-B41B-87516C501BD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6000" y="1670400"/>
            <a:ext cx="3780000" cy="1440000"/>
          </a:xfrm>
        </p:spPr>
        <p:txBody>
          <a:bodyPr/>
          <a:lstStyle/>
          <a:p>
            <a:pPr lvl="0"/>
            <a:r>
              <a:rPr lang="en-AU" dirty="0"/>
              <a:t>Press the Increase Indent Button for a Subheading, twice for a bullet, three times for a second level bullet and four times for large subheading. Press the Decrease button to move back through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07B140C-854F-438C-9122-396F781A645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16463" y="3204000"/>
            <a:ext cx="3780000" cy="1440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AF8E0-8FFD-4909-8802-60211226DB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/>
              <a:t>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D2642-E0F1-4E2E-AA61-5F0AEDC91AA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AAC2BD-7F4C-4706-A621-1AC4F972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850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20000"/>
            <a:ext cx="9144000" cy="67500"/>
          </a:xfrm>
          <a:prstGeom prst="rect">
            <a:avLst/>
          </a:prstGeom>
          <a:solidFill>
            <a:srgbClr val="668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9" name="Rectangle 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84800"/>
            <a:ext cx="9144000" cy="62100"/>
          </a:xfrm>
          <a:prstGeom prst="rect">
            <a:avLst/>
          </a:prstGeom>
          <a:solidFill>
            <a:srgbClr val="B3C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AU" sz="1800"/>
          </a:p>
        </p:txBody>
      </p:sp>
      <p:sp>
        <p:nvSpPr>
          <p:cNvPr id="7" name="Rectangle 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lang="en-AU" sz="1800"/>
          </a:p>
        </p:txBody>
      </p:sp>
      <p:sp>
        <p:nvSpPr>
          <p:cNvPr id="2" name="Title Placeholder 1">
            <a:extLs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4000"/>
            <a:ext cx="7704000" cy="648000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080000"/>
            <a:ext cx="7704000" cy="3672000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/>
          <a:p>
            <a:pPr lvl="0"/>
            <a:r>
              <a:rPr lang="en-US" dirty="0"/>
              <a:t>Press the Increase Indent Button for a Subheading, twice for a bullet, three times for a second level bullet and four times for large subheading. Press the Decrease button to move back through styles.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>
          <a:xfrm>
            <a:off x="720000" y="4908600"/>
            <a:ext cx="3086100" cy="162000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Footer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8000" y="4909249"/>
            <a:ext cx="2057400" cy="162000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lvl1pPr algn="r">
              <a:defRPr sz="700" b="0">
                <a:solidFill>
                  <a:schemeClr val="tx1"/>
                </a:solidFill>
              </a:defRPr>
            </a:lvl1pPr>
          </a:lstStyle>
          <a:p>
            <a:fld id="{9D730715-F26D-49BA-85D1-44BBC5829531}" type="datetime1">
              <a:rPr lang="en-AU" smtClean="0"/>
              <a:t>29/07/2022</a:t>
            </a:fld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4800" y="4909249"/>
            <a:ext cx="590550" cy="162000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lvl1pPr algn="r">
              <a:defRPr sz="700" b="0">
                <a:solidFill>
                  <a:schemeClr val="tx1"/>
                </a:solidFill>
              </a:defRPr>
            </a:lvl1pPr>
          </a:lstStyle>
          <a:p>
            <a:fld id="{BB1C4F31-AAC3-416A-A54A-167287B4272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2442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74" r:id="rId3"/>
    <p:sldLayoutId id="2147483688" r:id="rId4"/>
    <p:sldLayoutId id="2147483687" r:id="rId5"/>
    <p:sldLayoutId id="2147483683" r:id="rId6"/>
    <p:sldLayoutId id="2147483677" r:id="rId7"/>
    <p:sldLayoutId id="2147483676" r:id="rId8"/>
    <p:sldLayoutId id="2147483701" r:id="rId9"/>
    <p:sldLayoutId id="2147483700" r:id="rId10"/>
    <p:sldLayoutId id="2147483702" r:id="rId11"/>
    <p:sldLayoutId id="2147483690" r:id="rId12"/>
    <p:sldLayoutId id="2147483685" r:id="rId13"/>
    <p:sldLayoutId id="2147483684" r:id="rId14"/>
    <p:sldLayoutId id="2147483689" r:id="rId15"/>
    <p:sldLayoutId id="2147483695" r:id="rId16"/>
    <p:sldLayoutId id="2147483678" r:id="rId17"/>
    <p:sldLayoutId id="2147483679" r:id="rId18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6858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252000" algn="l" defTabSz="6858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Verdana" panose="020B060403050404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6858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Tx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docs.google.com/presentation/d/1OGQJ7eIrb0gW1AfQoXvVa67EANLRJRVz35RH0qysU3g/edit?usp=sharing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8r0A-xQsShSsqDKmrFVG-LW82rtm-I-bhppWptKeoCg/edit?usp=sharing" TargetMode="External"/><Relationship Id="rId2" Type="http://schemas.openxmlformats.org/officeDocument/2006/relationships/hyperlink" Target="https://docs.google.com/document/d/1oek9LzjYQzhAkVqw04Ujvm1ihTaJJmbXUnQdzU-6OUU/edit?usp=sharing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8r0A-xQsShSsqDKmrFVG-LW82rtm-I-bhppWptKeoCg/edit?usp=sharing" TargetMode="External"/><Relationship Id="rId2" Type="http://schemas.openxmlformats.org/officeDocument/2006/relationships/hyperlink" Target="https://docs.google.com/document/d/1oek9LzjYQzhAkVqw04Ujvm1ihTaJJmbXUnQdzU-6OUU/edit?usp=sharing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/>
              <a:t>Footer text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285593" y="112026"/>
            <a:ext cx="4853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b="1" dirty="0" smtClean="0"/>
              <a:t>Make Conclusions</a:t>
            </a:r>
            <a:endParaRPr lang="en-AU" sz="4800" b="1" dirty="0"/>
          </a:p>
        </p:txBody>
      </p:sp>
    </p:spTree>
    <p:extLst>
      <p:ext uri="{BB962C8B-B14F-4D97-AF65-F5344CB8AC3E}">
        <p14:creationId xmlns:p14="http://schemas.microsoft.com/office/powerpoint/2010/main" val="4150002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Learning intentions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en-AU" dirty="0" smtClean="0"/>
              <a:t>For students to </a:t>
            </a:r>
            <a:endParaRPr lang="en-AU" dirty="0"/>
          </a:p>
          <a:p>
            <a:pPr marL="457200" indent="-342900">
              <a:spcBef>
                <a:spcPts val="600"/>
              </a:spcBef>
              <a:buSzPts val="1800"/>
              <a:buFontTx/>
              <a:buChar char="❏"/>
            </a:pPr>
            <a:r>
              <a:rPr lang="en-AU" dirty="0" smtClean="0"/>
              <a:t>Consolidate and </a:t>
            </a:r>
            <a:r>
              <a:rPr lang="en-AU" dirty="0"/>
              <a:t>share their understanding of the </a:t>
            </a:r>
            <a:r>
              <a:rPr lang="en-AU" dirty="0" smtClean="0"/>
              <a:t>issue</a:t>
            </a:r>
          </a:p>
          <a:p>
            <a:pPr marL="457200" indent="-342900">
              <a:spcBef>
                <a:spcPts val="600"/>
              </a:spcBef>
              <a:buSzPts val="1800"/>
              <a:buFontTx/>
              <a:buChar char="❏"/>
            </a:pPr>
            <a:r>
              <a:rPr lang="en-AU" dirty="0" smtClean="0"/>
              <a:t>Make connections between topics</a:t>
            </a:r>
            <a:endParaRPr lang="en-AU" dirty="0"/>
          </a:p>
          <a:p>
            <a:pPr marL="114300" lvl="0">
              <a:spcBef>
                <a:spcPts val="600"/>
              </a:spcBef>
              <a:buSzPts val="1800"/>
            </a:pPr>
            <a:endParaRPr lang="en-AU" dirty="0" smtClean="0"/>
          </a:p>
          <a:p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WTP Virtual Tour resource</a:t>
            </a:r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251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Socratic seminar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720000" y="1493134"/>
            <a:ext cx="4140000" cy="3186866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AU" u="sng" dirty="0" smtClean="0">
                <a:solidFill>
                  <a:schemeClr val="hlink"/>
                </a:solidFill>
                <a:hlinkClick r:id="rId2"/>
              </a:rPr>
              <a:t>WTP </a:t>
            </a:r>
            <a:r>
              <a:rPr lang="en-AU" u="sng" dirty="0">
                <a:solidFill>
                  <a:schemeClr val="hlink"/>
                </a:solidFill>
                <a:hlinkClick r:id="rId2"/>
              </a:rPr>
              <a:t>Socratic Seminar</a:t>
            </a:r>
            <a:endParaRPr lang="en-AU" dirty="0"/>
          </a:p>
        </p:txBody>
      </p:sp>
      <p:sp>
        <p:nvSpPr>
          <p:cNvPr id="11" name="Rectangle 10"/>
          <p:cNvSpPr/>
          <p:nvPr/>
        </p:nvSpPr>
        <p:spPr>
          <a:xfrm>
            <a:off x="353104" y="4582707"/>
            <a:ext cx="136447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700" dirty="0"/>
              <a:t>WTP Virtual Tour resource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5127" y="1993862"/>
            <a:ext cx="4386977" cy="24346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3971" y="1111170"/>
            <a:ext cx="5469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Use the Socratic Seminar PowerPoint presentation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8848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End Product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9353" y="1080000"/>
            <a:ext cx="7935997" cy="3600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AU" dirty="0">
                <a:solidFill>
                  <a:schemeClr val="dk1"/>
                </a:solidFill>
              </a:rPr>
              <a:t>In your groups, apply what you have learnt to design a social media campaign that aims to: 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en-AU" dirty="0" smtClean="0"/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AU" dirty="0">
                <a:solidFill>
                  <a:schemeClr val="dk1"/>
                </a:solidFill>
              </a:rPr>
              <a:t>Rebrand recycled water. It needs a different name with positive and clean connotations. </a:t>
            </a: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AU" dirty="0">
                <a:solidFill>
                  <a:schemeClr val="dk1"/>
                </a:solidFill>
              </a:rPr>
              <a:t>Change the perception of recycled water by demonstrating that it is safe or by communicating a benefit of recycled water. </a:t>
            </a:r>
            <a:endParaRPr lang="en-AU" dirty="0" smtClean="0">
              <a:solidFill>
                <a:schemeClr val="dk1"/>
              </a:solidFill>
            </a:endParaRP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endParaRPr lang="en-AU" dirty="0">
              <a:solidFill>
                <a:schemeClr val="dk1"/>
              </a:solidFill>
            </a:endParaRPr>
          </a:p>
          <a:p>
            <a:pPr marL="152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AU" dirty="0">
                <a:solidFill>
                  <a:schemeClr val="dk1"/>
                </a:solidFill>
              </a:rPr>
              <a:t>To do this you will need to produce a marketing plan for your social media campaign. Include the following in your proposal. </a:t>
            </a:r>
            <a:r>
              <a:rPr lang="en-AU" u="sng" dirty="0">
                <a:solidFill>
                  <a:schemeClr val="hlink"/>
                </a:solidFill>
                <a:hlinkClick r:id="rId2"/>
              </a:rPr>
              <a:t>WTP Social Media Campaign</a:t>
            </a:r>
            <a:r>
              <a:rPr lang="en-AU" dirty="0">
                <a:solidFill>
                  <a:schemeClr val="dk1"/>
                </a:solidFill>
              </a:rPr>
              <a:t>    </a:t>
            </a:r>
            <a:r>
              <a:rPr lang="en-AU" u="sng" dirty="0">
                <a:solidFill>
                  <a:schemeClr val="hlink"/>
                </a:solidFill>
                <a:hlinkClick r:id="rId3"/>
              </a:rPr>
              <a:t>WTP Rubric Social Media </a:t>
            </a:r>
            <a:r>
              <a:rPr lang="en-AU" u="sng" dirty="0" smtClean="0">
                <a:solidFill>
                  <a:schemeClr val="hlink"/>
                </a:solidFill>
                <a:hlinkClick r:id="rId3"/>
              </a:rPr>
              <a:t>Campaign</a:t>
            </a:r>
            <a:endParaRPr lang="en-AU" u="sng" dirty="0" smtClean="0">
              <a:solidFill>
                <a:schemeClr val="hlink"/>
              </a:solidFill>
            </a:endParaRPr>
          </a:p>
          <a:p>
            <a:pPr marL="152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n-AU" dirty="0" smtClean="0">
              <a:solidFill>
                <a:schemeClr val="dk1"/>
              </a:solidFill>
            </a:endParaRPr>
          </a:p>
          <a:p>
            <a:pPr marL="152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AU" dirty="0" smtClean="0">
                <a:solidFill>
                  <a:schemeClr val="dk1"/>
                </a:solidFill>
              </a:rPr>
              <a:t>At </a:t>
            </a:r>
            <a:r>
              <a:rPr lang="en-AU" dirty="0">
                <a:solidFill>
                  <a:schemeClr val="dk1"/>
                </a:solidFill>
              </a:rPr>
              <a:t>the conclusion of each presentation, the rest of the class provides respectful and constructive peer feedback in the form of sentences that start with ‘I liked….’ and ‘ I wonder…’. </a:t>
            </a:r>
            <a:endParaRPr lang="en-AU" sz="2400" dirty="0"/>
          </a:p>
          <a:p>
            <a:pPr marL="152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n-AU" dirty="0">
              <a:solidFill>
                <a:schemeClr val="dk1"/>
              </a:solidFill>
            </a:endParaRP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endParaRPr lang="en-AU" dirty="0">
              <a:solidFill>
                <a:schemeClr val="dk1"/>
              </a:solidFill>
            </a:endParaRPr>
          </a:p>
          <a:p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WTP Virtual Tour resource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950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To create the social media campaign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1080000"/>
            <a:ext cx="7795350" cy="3600000"/>
          </a:xfrm>
        </p:spPr>
        <p:txBody>
          <a:bodyPr/>
          <a:lstStyle/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-AU" dirty="0">
                <a:solidFill>
                  <a:schemeClr val="dk1"/>
                </a:solidFill>
              </a:rPr>
              <a:t>To </a:t>
            </a:r>
            <a:r>
              <a:rPr lang="en-AU" dirty="0" smtClean="0">
                <a:solidFill>
                  <a:schemeClr val="dk1"/>
                </a:solidFill>
              </a:rPr>
              <a:t>produce </a:t>
            </a:r>
            <a:r>
              <a:rPr lang="en-AU" dirty="0">
                <a:solidFill>
                  <a:schemeClr val="dk1"/>
                </a:solidFill>
              </a:rPr>
              <a:t>a marketing plan for your social media campaign. Include the following in your proposal. </a:t>
            </a:r>
            <a:r>
              <a:rPr lang="en-AU" u="sng" dirty="0">
                <a:solidFill>
                  <a:schemeClr val="hlink"/>
                </a:solidFill>
                <a:hlinkClick r:id="rId2"/>
              </a:rPr>
              <a:t>WTP Social Media Campaign</a:t>
            </a:r>
            <a:r>
              <a:rPr lang="en-AU" dirty="0">
                <a:solidFill>
                  <a:schemeClr val="dk1"/>
                </a:solidFill>
              </a:rPr>
              <a:t>    </a:t>
            </a:r>
            <a:r>
              <a:rPr lang="en-AU" u="sng" dirty="0">
                <a:solidFill>
                  <a:schemeClr val="hlink"/>
                </a:solidFill>
                <a:hlinkClick r:id="rId3"/>
              </a:rPr>
              <a:t>WTP Rubric Social Media Campaign</a:t>
            </a:r>
            <a:endParaRPr lang="en-AU" dirty="0">
              <a:solidFill>
                <a:schemeClr val="dk1"/>
              </a:solidFill>
            </a:endParaRP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❏"/>
            </a:pPr>
            <a:r>
              <a:rPr lang="en-AU" dirty="0">
                <a:solidFill>
                  <a:schemeClr val="dk1"/>
                </a:solidFill>
              </a:rPr>
              <a:t>Identify a target audience. Who are you trying to reach with your social media campaign?  Campaigns are usually target at a specific segment of the population. Examples of target audiences could be parents, businesses, farmers, young people, gardeners or other groups you think of. </a:t>
            </a: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❏"/>
            </a:pPr>
            <a:r>
              <a:rPr lang="en-AU" dirty="0">
                <a:solidFill>
                  <a:schemeClr val="dk1"/>
                </a:solidFill>
              </a:rPr>
              <a:t>Demonstrate insight into your target audience. Describe their concerns and priorities. Include research that was used to inform your understanding of your audience. </a:t>
            </a: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❏"/>
            </a:pPr>
            <a:r>
              <a:rPr lang="en-AU" dirty="0">
                <a:solidFill>
                  <a:schemeClr val="dk1"/>
                </a:solidFill>
              </a:rPr>
              <a:t>Select and justify a strategy to reach your audience. Which social media platform will you use and why?</a:t>
            </a: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❏"/>
            </a:pPr>
            <a:r>
              <a:rPr lang="en-AU" dirty="0">
                <a:solidFill>
                  <a:schemeClr val="dk1"/>
                </a:solidFill>
              </a:rPr>
              <a:t>Create a tagline and a new name for recycled water. A tagline is a slogan that sums up your message in an interesting and concise way. </a:t>
            </a:r>
          </a:p>
          <a:p>
            <a:pPr marL="457200" lvl="0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❏"/>
            </a:pPr>
            <a:r>
              <a:rPr lang="en-AU" dirty="0">
                <a:solidFill>
                  <a:schemeClr val="dk1"/>
                </a:solidFill>
              </a:rPr>
              <a:t>Produce a sample product and present it to the class. This can be done as a presentation or gallery walk.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WTP Virtual Tour resource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C4F31-AAC3-416A-A54A-167287B4272A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2890271"/>
      </p:ext>
    </p:extLst>
  </p:cSld>
  <p:clrMapOvr>
    <a:masterClrMapping/>
  </p:clrMapOvr>
</p:sld>
</file>

<file path=ppt/theme/theme1.xml><?xml version="1.0" encoding="utf-8"?>
<a:theme xmlns:a="http://schemas.openxmlformats.org/drawingml/2006/main" name="MW PowerPoint 4x3 Template">
  <a:themeElements>
    <a:clrScheme name="Melbourne Water">
      <a:dk1>
        <a:srgbClr val="231F20"/>
      </a:dk1>
      <a:lt1>
        <a:srgbClr val="FFFFFF"/>
      </a:lt1>
      <a:dk2>
        <a:srgbClr val="00428B"/>
      </a:dk2>
      <a:lt2>
        <a:srgbClr val="EFF5FB"/>
      </a:lt2>
      <a:accent1>
        <a:srgbClr val="00428B"/>
      </a:accent1>
      <a:accent2>
        <a:srgbClr val="0092D7"/>
      </a:accent2>
      <a:accent3>
        <a:srgbClr val="46C2D7"/>
      </a:accent3>
      <a:accent4>
        <a:srgbClr val="75BB19"/>
      </a:accent4>
      <a:accent5>
        <a:srgbClr val="C2D300"/>
      </a:accent5>
      <a:accent6>
        <a:srgbClr val="F0AB00"/>
      </a:accent6>
      <a:hlink>
        <a:srgbClr val="00428B"/>
      </a:hlink>
      <a:folHlink>
        <a:srgbClr val="0092D7"/>
      </a:folHlink>
    </a:clrScheme>
    <a:fontScheme name="Melbourne Wa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Melbourne Water Sky Blue">
      <a:srgbClr val="0092D7"/>
    </a:custClr>
    <a:custClr name="Melbourne Water Aqua ">
      <a:srgbClr val="46C2D7"/>
    </a:custClr>
    <a:custClr name="Melbourne Water Deep Blue">
      <a:srgbClr val="00428B"/>
    </a:custClr>
    <a:custClr name="Melbourne Water Orange ">
      <a:srgbClr val="E37222"/>
    </a:custClr>
    <a:custClr name="Melbourne Water Sun ">
      <a:srgbClr val="F0AB00"/>
    </a:custClr>
    <a:custClr name="Melbourne Water Dark Orange ">
      <a:srgbClr val="C8500A"/>
    </a:custClr>
    <a:custClr name="Melbourne Water Grass Green">
      <a:srgbClr val="75BB19"/>
    </a:custClr>
    <a:custClr name="Melbourne Water Lime ">
      <a:srgbClr val="C2D300"/>
    </a:custClr>
    <a:custClr name="Melbourne Water Tree Green ">
      <a:srgbClr val="086352"/>
    </a:custClr>
    <a:custClr name="Melbourne Water Stone">
      <a:srgbClr val="E0DCD0"/>
    </a:custClr>
    <a:custClr name="Melbourne Water Sky Blue 100%">
      <a:srgbClr val="0092D7"/>
    </a:custClr>
    <a:custClr name="Melbourne Water Sky Blue 60%">
      <a:srgbClr val="66C7EB"/>
    </a:custClr>
    <a:custClr name="Melbourne Water Sky Blue 30%">
      <a:srgbClr val="B2E3F5"/>
    </a:custClr>
    <a:custClr name="Melbourne Water Orange 100%">
      <a:srgbClr val="E37222"/>
    </a:custClr>
    <a:custClr name="Melbourne Water Orange 60%">
      <a:srgbClr val="F7B080"/>
    </a:custClr>
    <a:custClr name="Melbourne Water Orange 30%">
      <a:srgbClr val="FCD6BF"/>
    </a:custClr>
    <a:custClr name="Melbourne Water Grass Green 100%">
      <a:srgbClr val="75BB19"/>
    </a:custClr>
    <a:custClr name="Melbourne Water Grass Green 60%">
      <a:srgbClr val="ABD991"/>
    </a:custClr>
    <a:custClr name="Melbourne Water Grass Green 30%">
      <a:srgbClr val="D4EDC7"/>
    </a:custClr>
    <a:custClr name="White">
      <a:srgbClr val="FFFFFF"/>
    </a:custClr>
    <a:custClr name="Melbourne Water Deep Blue">
      <a:srgbClr val="00428B"/>
    </a:custClr>
    <a:custClr name="Melbourne Water Deep Blue 60%">
      <a:srgbClr val="668EB9"/>
    </a:custClr>
    <a:custClr name="Melbourne Water Deep Blue 30%">
      <a:srgbClr val="B3C6D6"/>
    </a:custClr>
  </a:custClrLst>
  <a:extLst>
    <a:ext uri="{05A4C25C-085E-4340-85A3-A5531E510DB2}">
      <thm15:themeFamily xmlns:thm15="http://schemas.microsoft.com/office/thememl/2012/main" name="MW PowerPoint Template 16x9.potx" id="{F66D0E47-2597-4E47-BD35-E06C916137A1}" vid="{6AAD0786-93D3-4879-8462-C18C752A1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MW PowerPoint Template 16x9</Template>
  <TotalTime>91</TotalTime>
  <Words>359</Words>
  <Application>Microsoft Office PowerPoint</Application>
  <PresentationFormat>On-screen Show (16:9)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MW PowerPoint 4x3 Template</vt:lpstr>
      <vt:lpstr>PowerPoint Presentation</vt:lpstr>
      <vt:lpstr>Learning intentions</vt:lpstr>
      <vt:lpstr>Socratic seminar</vt:lpstr>
      <vt:lpstr>The End Product</vt:lpstr>
      <vt:lpstr>To create the social media campaign</vt:lpstr>
    </vt:vector>
  </TitlesOfParts>
  <Company>Melbourne Water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Marita Tripp</dc:creator>
  <cp:lastModifiedBy>Marita Tripp</cp:lastModifiedBy>
  <cp:revision>12</cp:revision>
  <dcterms:created xsi:type="dcterms:W3CDTF">2022-07-27T05:45:09Z</dcterms:created>
  <dcterms:modified xsi:type="dcterms:W3CDTF">2022-07-29T03:27:03Z</dcterms:modified>
</cp:coreProperties>
</file>